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1"/>
  </p:sldMasterIdLst>
  <p:sldIdLst>
    <p:sldId id="256" r:id="rId2"/>
    <p:sldId id="258" r:id="rId3"/>
    <p:sldId id="257" r:id="rId4"/>
    <p:sldId id="259" r:id="rId5"/>
    <p:sldId id="269" r:id="rId6"/>
    <p:sldId id="270" r:id="rId7"/>
    <p:sldId id="271" r:id="rId8"/>
    <p:sldId id="261" r:id="rId9"/>
    <p:sldId id="275" r:id="rId10"/>
    <p:sldId id="262" r:id="rId11"/>
    <p:sldId id="272" r:id="rId12"/>
    <p:sldId id="273" r:id="rId13"/>
    <p:sldId id="274" r:id="rId14"/>
    <p:sldId id="26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64" r:id="rId25"/>
    <p:sldId id="267" r:id="rId26"/>
    <p:sldId id="26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68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85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450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1172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23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173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013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386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604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029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25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20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4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643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63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7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44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8C088-6CE5-4137-BBE7-010CCD168219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6ACB-B321-4E43-8ADA-E5646D2A0D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011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9163470_Artificial_Intelligence_in_Healthcare-A_Review" TargetMode="External"/><Relationship Id="rId2" Type="http://schemas.openxmlformats.org/officeDocument/2006/relationships/hyperlink" Target="https://www.sciencedirect.com/science/article/pii/S209580991930153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ublication/343304557" TargetMode="External"/><Relationship Id="rId4" Type="http://schemas.openxmlformats.org/officeDocument/2006/relationships/hyperlink" Target="https://www.ncbi.nlm.nih.gov/pmc/articles/PMC6616181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1E87-9166-4B2D-ABE4-20D1C40A7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32012"/>
            <a:ext cx="12192000" cy="1583546"/>
          </a:xfrm>
        </p:spPr>
        <p:txBody>
          <a:bodyPr>
            <a:normAutofit/>
          </a:bodyPr>
          <a:lstStyle/>
          <a:p>
            <a:pPr algn="ctr"/>
            <a:r>
              <a:rPr lang="en-IN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  <a:br>
              <a:rPr lang="en-IN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mitwpu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peace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university,pune</a:t>
            </a:r>
            <a:b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0EC2A-1EB3-4BBF-98B6-58ED5E340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5249" y="172116"/>
            <a:ext cx="1645204" cy="1645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8DBE2-C9D3-4A2F-A002-114E1C6AB714}"/>
              </a:ext>
            </a:extLst>
          </p:cNvPr>
          <p:cNvSpPr txBox="1"/>
          <p:nvPr/>
        </p:nvSpPr>
        <p:spPr>
          <a:xfrm>
            <a:off x="0" y="3738821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Pragati umate(CSE)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1032202226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199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BF33-00CE-42F9-8809-E1FB1BAC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6381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ai in health care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830B8-22E2-48B5-9E50-CB5905A6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33996"/>
            <a:ext cx="10213128" cy="5397623"/>
          </a:xfrm>
        </p:spPr>
        <p:txBody>
          <a:bodyPr>
            <a:noAutofit/>
          </a:bodyPr>
          <a:lstStyle/>
          <a:p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for living assistance</a:t>
            </a: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in biomedical image processing</a:t>
            </a: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in biomedical research</a:t>
            </a: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Disease diagnostics &amp; prediction</a:t>
            </a: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Managing medical records</a:t>
            </a: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Doing repetitive jobs</a:t>
            </a: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Digital Consultation</a:t>
            </a:r>
          </a:p>
          <a:p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Drug Creation</a:t>
            </a:r>
          </a:p>
          <a:p>
            <a:r>
              <a:rPr lang="en-IN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Robot assisted surgery</a:t>
            </a:r>
          </a:p>
        </p:txBody>
      </p:sp>
    </p:spTree>
    <p:extLst>
      <p:ext uri="{BB962C8B-B14F-4D97-AF65-F5344CB8AC3E}">
        <p14:creationId xmlns:p14="http://schemas.microsoft.com/office/powerpoint/2010/main" val="2441453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E2DCF-5DAE-4548-B38A-44CE972F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1.AI for living assistance-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can be used to assist living for elderly and disable people.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Neural networks can be trained with specific image processing steps to recognize human facial expression as commands.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 using human machine interfaces based on facial expression with disabilities to control wheel chair without joysticks or sensors attached to body.</a:t>
            </a:r>
            <a:endParaRPr lang="en-IN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CDBBFA-E004-4E40-AED3-A1A9524E5653}"/>
              </a:ext>
            </a:extLst>
          </p:cNvPr>
          <p:cNvSpPr txBox="1">
            <a:spLocks/>
          </p:cNvSpPr>
          <p:nvPr/>
        </p:nvSpPr>
        <p:spPr>
          <a:xfrm>
            <a:off x="1141413" y="22638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ai in health care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86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7714C-D3C6-49FD-98C7-D92DD6C0F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6985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2.Drug creation-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can be used in drug and medicine creation as AI can make drug discovery quicker, cheaper and safer.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can also reduce time.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can assist in discovering new compounds used as medicine and can find applications of various new and old drug compounds.</a:t>
            </a:r>
            <a:endParaRPr lang="en-IN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79CE5C-237F-4568-95D8-4EC4C5181200}"/>
              </a:ext>
            </a:extLst>
          </p:cNvPr>
          <p:cNvSpPr txBox="1">
            <a:spLocks/>
          </p:cNvSpPr>
          <p:nvPr/>
        </p:nvSpPr>
        <p:spPr>
          <a:xfrm>
            <a:off x="1141413" y="22638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ai in health care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84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3234D-739B-4FB2-996B-B06309C95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Managing medical data and records-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management is the vital role in healthcare, AI can be used for collecting, storing, normalizing and tracing data effectively.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allows simulation of smart behavior in a computer system and can increase quality of patient care.</a:t>
            </a:r>
            <a:endParaRPr lang="en-IN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183941-E9C9-499E-BFD2-749AC49E92F4}"/>
              </a:ext>
            </a:extLst>
          </p:cNvPr>
          <p:cNvSpPr txBox="1">
            <a:spLocks/>
          </p:cNvSpPr>
          <p:nvPr/>
        </p:nvSpPr>
        <p:spPr>
          <a:xfrm>
            <a:off x="1141413" y="22638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ai in health care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62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B1DD1436-7471-4837-8675-1C725A84D1F1}"/>
              </a:ext>
            </a:extLst>
          </p:cNvPr>
          <p:cNvSpPr/>
          <p:nvPr/>
        </p:nvSpPr>
        <p:spPr>
          <a:xfrm>
            <a:off x="4199138" y="1018522"/>
            <a:ext cx="7794584" cy="5764018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A90F2A-6F66-40B3-89E3-EFB38F9E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083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diagnosis and prediction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16923-E8D3-4804-9A65-E72ED60EA3EB}"/>
              </a:ext>
            </a:extLst>
          </p:cNvPr>
          <p:cNvSpPr/>
          <p:nvPr/>
        </p:nvSpPr>
        <p:spPr>
          <a:xfrm>
            <a:off x="1056442" y="1038678"/>
            <a:ext cx="1376036" cy="11008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SYMPTOMS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7DCE6-105D-4B76-A936-6CA434B718A7}"/>
              </a:ext>
            </a:extLst>
          </p:cNvPr>
          <p:cNvSpPr/>
          <p:nvPr/>
        </p:nvSpPr>
        <p:spPr>
          <a:xfrm>
            <a:off x="1056441" y="2423598"/>
            <a:ext cx="1376037" cy="11008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DISEASE WITH</a:t>
            </a:r>
          </a:p>
          <a:p>
            <a:pPr algn="ctr"/>
            <a:r>
              <a:rPr lang="en-US" dirty="0"/>
              <a:t>SYMPTOMS DATASET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E9D067-3980-431C-AB57-41770140EF94}"/>
              </a:ext>
            </a:extLst>
          </p:cNvPr>
          <p:cNvSpPr/>
          <p:nvPr/>
        </p:nvSpPr>
        <p:spPr>
          <a:xfrm>
            <a:off x="1056441" y="3808516"/>
            <a:ext cx="1376039" cy="11008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ALGORITHM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96C444-7E49-4FA1-901D-DCB9EB9B6C93}"/>
              </a:ext>
            </a:extLst>
          </p:cNvPr>
          <p:cNvSpPr/>
          <p:nvPr/>
        </p:nvSpPr>
        <p:spPr>
          <a:xfrm>
            <a:off x="1056442" y="5193434"/>
            <a:ext cx="1376036" cy="11008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PREDICTED DISEASE</a:t>
            </a:r>
            <a:endParaRPr lang="en-I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6067ED-83E6-487B-90E5-280AFD8342A9}"/>
              </a:ext>
            </a:extLst>
          </p:cNvPr>
          <p:cNvCxnSpPr>
            <a:cxnSpLocks/>
          </p:cNvCxnSpPr>
          <p:nvPr/>
        </p:nvCxnSpPr>
        <p:spPr>
          <a:xfrm>
            <a:off x="1704512" y="2139509"/>
            <a:ext cx="0" cy="301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DF8AE1-0480-4C6D-929A-E9C0CE477734}"/>
              </a:ext>
            </a:extLst>
          </p:cNvPr>
          <p:cNvCxnSpPr>
            <a:cxnSpLocks/>
          </p:cNvCxnSpPr>
          <p:nvPr/>
        </p:nvCxnSpPr>
        <p:spPr>
          <a:xfrm>
            <a:off x="1697113" y="3524429"/>
            <a:ext cx="0" cy="301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BC9C8A2-7AF2-490C-94E7-8241A4D674B8}"/>
              </a:ext>
            </a:extLst>
          </p:cNvPr>
          <p:cNvCxnSpPr>
            <a:cxnSpLocks/>
          </p:cNvCxnSpPr>
          <p:nvPr/>
        </p:nvCxnSpPr>
        <p:spPr>
          <a:xfrm>
            <a:off x="1697113" y="4891593"/>
            <a:ext cx="0" cy="301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E02D648-798A-4F34-B0C0-755FF9A98CAD}"/>
              </a:ext>
            </a:extLst>
          </p:cNvPr>
          <p:cNvSpPr/>
          <p:nvPr/>
        </p:nvSpPr>
        <p:spPr>
          <a:xfrm>
            <a:off x="6937894" y="1551570"/>
            <a:ext cx="2286000" cy="3699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DATASET</a:t>
            </a:r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60F300-148E-43E1-9994-73E6A7D361DF}"/>
              </a:ext>
            </a:extLst>
          </p:cNvPr>
          <p:cNvSpPr/>
          <p:nvPr/>
        </p:nvSpPr>
        <p:spPr>
          <a:xfrm>
            <a:off x="6777355" y="2152301"/>
            <a:ext cx="2607079" cy="3699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PREPROCESSING</a:t>
            </a:r>
            <a:endParaRPr lang="en-IN" dirty="0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1925AD40-FB8F-42C9-908C-2E17AE82FD1A}"/>
              </a:ext>
            </a:extLst>
          </p:cNvPr>
          <p:cNvSpPr/>
          <p:nvPr/>
        </p:nvSpPr>
        <p:spPr>
          <a:xfrm>
            <a:off x="7190496" y="2755940"/>
            <a:ext cx="1811866" cy="1221038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DIVIDE DATA</a:t>
            </a:r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A42B9-CB1C-4E20-8F50-9BF73A51BE83}"/>
              </a:ext>
            </a:extLst>
          </p:cNvPr>
          <p:cNvSpPr/>
          <p:nvPr/>
        </p:nvSpPr>
        <p:spPr>
          <a:xfrm>
            <a:off x="4421077" y="3950132"/>
            <a:ext cx="2286000" cy="36996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  <a:endParaRPr lang="en-I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D881AC-BE01-4CC0-A2ED-6221A1448FB4}"/>
              </a:ext>
            </a:extLst>
          </p:cNvPr>
          <p:cNvSpPr/>
          <p:nvPr/>
        </p:nvSpPr>
        <p:spPr>
          <a:xfrm>
            <a:off x="9340618" y="3924581"/>
            <a:ext cx="2286000" cy="3699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TESTING DATA</a:t>
            </a:r>
            <a:endParaRPr lang="en-IN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1B5FD2-79FA-44E2-9AAE-82DEC71FA3DB}"/>
              </a:ext>
            </a:extLst>
          </p:cNvPr>
          <p:cNvSpPr/>
          <p:nvPr/>
        </p:nvSpPr>
        <p:spPr>
          <a:xfrm>
            <a:off x="4320791" y="4706609"/>
            <a:ext cx="2486571" cy="3699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  <a:endParaRPr lang="en-I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C2B2AF-E1C7-4232-8CBB-2F0D5DF13BE3}"/>
              </a:ext>
            </a:extLst>
          </p:cNvPr>
          <p:cNvSpPr/>
          <p:nvPr/>
        </p:nvSpPr>
        <p:spPr>
          <a:xfrm>
            <a:off x="4421077" y="5464676"/>
            <a:ext cx="2286000" cy="3699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MODEL</a:t>
            </a:r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BAF12B-BC6A-43BD-AF0E-A4490AD65CCB}"/>
              </a:ext>
            </a:extLst>
          </p:cNvPr>
          <p:cNvSpPr/>
          <p:nvPr/>
        </p:nvSpPr>
        <p:spPr>
          <a:xfrm>
            <a:off x="7075499" y="5469511"/>
            <a:ext cx="2286000" cy="3699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 RESULTS</a:t>
            </a:r>
            <a:endParaRPr lang="en-IN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D7225E-D07F-4CBE-8A79-8BE6A1F5B55F}"/>
              </a:ext>
            </a:extLst>
          </p:cNvPr>
          <p:cNvSpPr/>
          <p:nvPr/>
        </p:nvSpPr>
        <p:spPr>
          <a:xfrm>
            <a:off x="6982282" y="6059982"/>
            <a:ext cx="2472434" cy="6370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PREFORMANCE MARTIX</a:t>
            </a:r>
            <a:endParaRPr lang="en-IN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60A8BF-FD20-4025-95EF-C82B08D8D2C9}"/>
              </a:ext>
            </a:extLst>
          </p:cNvPr>
          <p:cNvCxnSpPr>
            <a:cxnSpLocks/>
          </p:cNvCxnSpPr>
          <p:nvPr/>
        </p:nvCxnSpPr>
        <p:spPr>
          <a:xfrm flipV="1">
            <a:off x="2432478" y="1038678"/>
            <a:ext cx="1766658" cy="2769838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D2E0EF9-3741-4F69-ACF8-D247DCA9A986}"/>
              </a:ext>
            </a:extLst>
          </p:cNvPr>
          <p:cNvCxnSpPr>
            <a:cxnSpLocks/>
          </p:cNvCxnSpPr>
          <p:nvPr/>
        </p:nvCxnSpPr>
        <p:spPr>
          <a:xfrm>
            <a:off x="2432478" y="4909347"/>
            <a:ext cx="1790321" cy="187319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5059D58-57D1-419D-8C6D-79B35363C0DD}"/>
              </a:ext>
            </a:extLst>
          </p:cNvPr>
          <p:cNvCxnSpPr>
            <a:stCxn id="26" idx="2"/>
            <a:endCxn id="43" idx="0"/>
          </p:cNvCxnSpPr>
          <p:nvPr/>
        </p:nvCxnSpPr>
        <p:spPr>
          <a:xfrm>
            <a:off x="8080894" y="1921537"/>
            <a:ext cx="1" cy="23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C28A3D-AF18-43FA-9248-93AD7ACB2D67}"/>
              </a:ext>
            </a:extLst>
          </p:cNvPr>
          <p:cNvCxnSpPr/>
          <p:nvPr/>
        </p:nvCxnSpPr>
        <p:spPr>
          <a:xfrm>
            <a:off x="8096429" y="2508213"/>
            <a:ext cx="1" cy="23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685F851-449C-4CF9-AF3E-C0AD485E7997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564076" y="4318448"/>
            <a:ext cx="1" cy="38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CF53760-E6FF-462C-B1DB-7DC6F73B9B15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5564075" y="5078052"/>
            <a:ext cx="2" cy="386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756773-0E96-48F9-94EA-A3342994784F}"/>
              </a:ext>
            </a:extLst>
          </p:cNvPr>
          <p:cNvCxnSpPr/>
          <p:nvPr/>
        </p:nvCxnSpPr>
        <p:spPr>
          <a:xfrm>
            <a:off x="8218499" y="5829218"/>
            <a:ext cx="1" cy="23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398D5EF-58F9-4635-9C6B-06E6253940DA}"/>
              </a:ext>
            </a:extLst>
          </p:cNvPr>
          <p:cNvCxnSpPr>
            <a:cxnSpLocks/>
          </p:cNvCxnSpPr>
          <p:nvPr/>
        </p:nvCxnSpPr>
        <p:spPr>
          <a:xfrm>
            <a:off x="6707077" y="5640834"/>
            <a:ext cx="368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4FFC023-1F02-445D-80E6-8D63D3AF145D}"/>
              </a:ext>
            </a:extLst>
          </p:cNvPr>
          <p:cNvCxnSpPr>
            <a:cxnSpLocks/>
          </p:cNvCxnSpPr>
          <p:nvPr/>
        </p:nvCxnSpPr>
        <p:spPr>
          <a:xfrm>
            <a:off x="10483618" y="3366459"/>
            <a:ext cx="1" cy="560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4D5FCBB-7468-473C-AE57-2DA6374C45E5}"/>
              </a:ext>
            </a:extLst>
          </p:cNvPr>
          <p:cNvCxnSpPr>
            <a:cxnSpLocks/>
          </p:cNvCxnSpPr>
          <p:nvPr/>
        </p:nvCxnSpPr>
        <p:spPr>
          <a:xfrm>
            <a:off x="5552972" y="3364984"/>
            <a:ext cx="11098" cy="58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C73B75-55C0-47A8-8C5C-CF33279D46D3}"/>
              </a:ext>
            </a:extLst>
          </p:cNvPr>
          <p:cNvCxnSpPr>
            <a:cxnSpLocks/>
          </p:cNvCxnSpPr>
          <p:nvPr/>
        </p:nvCxnSpPr>
        <p:spPr>
          <a:xfrm>
            <a:off x="5552972" y="3366459"/>
            <a:ext cx="16375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22F44C7-9640-48BC-809A-DD2FA683BF2F}"/>
              </a:ext>
            </a:extLst>
          </p:cNvPr>
          <p:cNvCxnSpPr>
            <a:cxnSpLocks/>
          </p:cNvCxnSpPr>
          <p:nvPr/>
        </p:nvCxnSpPr>
        <p:spPr>
          <a:xfrm>
            <a:off x="9002362" y="3366459"/>
            <a:ext cx="14812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E3BEEAA-36EC-4522-BE6D-F8D775A84C12}"/>
              </a:ext>
            </a:extLst>
          </p:cNvPr>
          <p:cNvCxnSpPr>
            <a:cxnSpLocks/>
          </p:cNvCxnSpPr>
          <p:nvPr/>
        </p:nvCxnSpPr>
        <p:spPr>
          <a:xfrm>
            <a:off x="10509620" y="4294549"/>
            <a:ext cx="0" cy="1355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B4EAA58-D631-4315-A3B5-4C8F2BA8609A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9361499" y="5654495"/>
            <a:ext cx="1148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936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A7B7C-0F0D-44B7-9AD2-62FACB551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458564"/>
            <a:ext cx="10881360" cy="489966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BF27DF7-9CA6-4A27-AF04-D4F43DA4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083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diagnosis and prediction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74D7D-14D3-4CEB-9A40-A42E5D951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" y="1457232"/>
            <a:ext cx="10911840" cy="499110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EAFE73F-629E-44F6-BBDD-BB5AC732A8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008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diagnosis and prediction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350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18FFF-4FD8-4AB7-A975-B864D5BAB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873706"/>
            <a:ext cx="10881360" cy="428244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6E16667-9B53-47B4-B803-28C4F39A7E3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008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diagnosis and prediction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92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8568C-F864-4F54-A2BE-9DEB812DB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" y="1212098"/>
            <a:ext cx="10866120" cy="551688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ADEFE562-44AD-49D8-9CCF-D313EAC116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008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diagnosis and prediction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82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31672-AB17-4A86-B21F-F8089C1F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" y="1407592"/>
            <a:ext cx="10835640" cy="525018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76BD02BF-A403-4748-860A-ACD69F29CCE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008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diagnosis and prediction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57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78370E-1E93-4675-A478-BF1EF57B4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58" y="199569"/>
            <a:ext cx="10742083" cy="2730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19DBE-FC3A-4362-AE21-544B20493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25" y="3057519"/>
            <a:ext cx="6350242" cy="35742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74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417EC-5B3F-4EDC-B107-9568F532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" y="676515"/>
            <a:ext cx="10843260" cy="607314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016854FA-6D11-4BC4-9D9C-80296FDEF8C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008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diagnosis and prediction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7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E97CE-FAB1-468A-9133-8E91A7908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844008"/>
            <a:ext cx="8717280" cy="595122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FC5D8FA-298A-4242-922B-6E0D5DA31A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008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diagnosis and prediction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152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5C47F5-F76F-441D-85AA-8C39DCDE4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70" y="792110"/>
            <a:ext cx="8709660" cy="5937164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0E927DF0-03A6-41C1-A4CF-F1075135E9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008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diagnosis and prediction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5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3AFED-A84A-4298-978E-F33DED2A0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" y="1457306"/>
            <a:ext cx="10828020" cy="488442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65831128-89DD-4E4D-B742-037439F4B1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008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diagnosis and prediction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60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2F68-79F8-4ED7-901A-55289E92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39FC3-72E9-465C-B0DF-2DDA6B2E6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Needs Human Surveillance</a:t>
            </a:r>
          </a:p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May lead to unemployment</a:t>
            </a:r>
          </a:p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Inaccuracies are still possible</a:t>
            </a:r>
          </a:p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May overlook social variables</a:t>
            </a:r>
          </a:p>
          <a:p>
            <a:r>
              <a:rPr lang="en-IN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Security Risks</a:t>
            </a:r>
          </a:p>
        </p:txBody>
      </p:sp>
    </p:spTree>
    <p:extLst>
      <p:ext uri="{BB962C8B-B14F-4D97-AF65-F5344CB8AC3E}">
        <p14:creationId xmlns:p14="http://schemas.microsoft.com/office/powerpoint/2010/main" val="4230721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1F33-9A3D-4D14-9B41-B4FC5502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3B466-A64C-4CBE-9AFA-4C39FCAAF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115473" cy="407141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Artificial Intelligence is growing science which has applications in various fields as well as in biomedical.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has wide variety of applications in health care field such as data management, drug creation, etc.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has an enormous positive impact for doctors and patient in health care.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AI has huge capability to collect and analyze a huge amount of various data.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could yield quicker and much more accurate diagnoses.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 it has some limitations like it may lead to unemployment, cannot be accurate always.</a:t>
            </a:r>
            <a:endParaRPr lang="en-IN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2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80A6-79FC-42C8-863E-AE977C33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B65C-736E-479B-9EB1-5887223E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2249487"/>
            <a:ext cx="11428520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200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https://www.sciencedirect.com/science/article/pii/S2095809919301535</a:t>
            </a:r>
            <a:endParaRPr lang="en-I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200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https://www.researchgate.net/publication/329163470_Artificial_Intelligence_in_Healthcare-A_Review</a:t>
            </a:r>
            <a:endParaRPr lang="en-I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200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https://www.ncbi.nlm.nih.gov/pmc/articles/PMC6616181/</a:t>
            </a:r>
            <a:endParaRPr lang="en-I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200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https://www.researchgate.net/publication/343304557</a:t>
            </a:r>
            <a:endParaRPr lang="en-I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78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F503-03D7-4567-ABA5-71AD9CB5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5DC0B-F1B8-4D1F-81E9-4F0973BF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880" y="1553592"/>
            <a:ext cx="10514120" cy="490047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51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5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is AI?</a:t>
            </a:r>
          </a:p>
          <a:p>
            <a:r>
              <a:rPr lang="en-US" sz="5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Examples of AI</a:t>
            </a:r>
          </a:p>
          <a:p>
            <a:r>
              <a:rPr lang="en-US" sz="5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AI in healthcare</a:t>
            </a:r>
          </a:p>
          <a:p>
            <a:r>
              <a:rPr lang="en-US" sz="5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Applications of AI in healthcare</a:t>
            </a:r>
          </a:p>
          <a:p>
            <a:r>
              <a:rPr lang="en-US" sz="5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Disease Diagnosis and Prediction</a:t>
            </a:r>
          </a:p>
          <a:p>
            <a:r>
              <a:rPr lang="en-US" sz="5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Limitations </a:t>
            </a:r>
          </a:p>
          <a:p>
            <a:r>
              <a:rPr lang="en-US" sz="5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</a:p>
          <a:p>
            <a:r>
              <a:rPr lang="en-US" sz="5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785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60C1-F870-4F18-B314-B6D9074B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 is Artificial intelligence?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A20BC-23A6-4432-BCFD-73EBB8542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04594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Artificial Intelligence (AI) is branch of science and Engineering. </a:t>
            </a:r>
          </a:p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deals with smart machines that are capable of performing tasks that normally require human intelligence.</a:t>
            </a:r>
          </a:p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mimics human cognitive functions.</a:t>
            </a:r>
          </a:p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contributes high accuracy, better decision making ,solve complex problems and manage data.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6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EFB51-5678-408D-9141-522043F10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50" y="3674994"/>
            <a:ext cx="4456590" cy="2536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0FDA7-062D-49E2-B9C4-FD5D88E9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07" y="3706905"/>
            <a:ext cx="4172504" cy="2472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4DA03E-E8BB-4A56-8049-348C940332E9}"/>
              </a:ext>
            </a:extLst>
          </p:cNvPr>
          <p:cNvSpPr txBox="1">
            <a:spLocks/>
          </p:cNvSpPr>
          <p:nvPr/>
        </p:nvSpPr>
        <p:spPr>
          <a:xfrm>
            <a:off x="1141413" y="32751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artificial intelligence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60289-98BE-4362-A62C-D2C34F73525C}"/>
              </a:ext>
            </a:extLst>
          </p:cNvPr>
          <p:cNvSpPr txBox="1"/>
          <p:nvPr/>
        </p:nvSpPr>
        <p:spPr>
          <a:xfrm>
            <a:off x="1499477" y="1755087"/>
            <a:ext cx="695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in Factories-</a:t>
            </a:r>
            <a:endParaRPr lang="en-IN" sz="3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0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E26AF-0C72-44FD-8F87-EB8ECB13C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02" y="3406250"/>
            <a:ext cx="4672613" cy="26283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74DBF-331A-4CC1-95BC-524BC42B3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406805"/>
            <a:ext cx="4598632" cy="2627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53CA40-0F86-4372-B468-F8AD360C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artificial intelligence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04917-A313-4F37-9B62-1232199313A8}"/>
              </a:ext>
            </a:extLst>
          </p:cNvPr>
          <p:cNvSpPr txBox="1"/>
          <p:nvPr/>
        </p:nvSpPr>
        <p:spPr>
          <a:xfrm>
            <a:off x="1429305" y="1754209"/>
            <a:ext cx="595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in self driving cars-</a:t>
            </a:r>
            <a:endParaRPr lang="en-IN" sz="3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5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7E1734-46BD-4465-A4A4-0C658B33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18" y="3388304"/>
            <a:ext cx="4058482" cy="2515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412318-050A-47AB-B57F-9C2D29F46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12" y="3388304"/>
            <a:ext cx="4522831" cy="2542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876515-8D5C-494D-8BC5-06FF0F21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artificial intelligence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BB5AB-5D6E-403A-8AEF-2F0737140EF1}"/>
              </a:ext>
            </a:extLst>
          </p:cNvPr>
          <p:cNvSpPr txBox="1"/>
          <p:nvPr/>
        </p:nvSpPr>
        <p:spPr>
          <a:xfrm>
            <a:off x="1599870" y="1806084"/>
            <a:ext cx="4793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in voice assistant-</a:t>
            </a:r>
            <a:endParaRPr lang="en-IN" sz="3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12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A4AE-810D-4A15-9E37-C974549F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AI in health care 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41FA5-7813-4C9F-8C38-666DC6433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" y="2249487"/>
            <a:ext cx="10635449" cy="354171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involves a system that consists of software, hardware and algorithms.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Artificial Neural Network(ANN) can be used for executing these AI algorithms.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ANN is same as human brain interconnected with network of neurons &amp; can generate output according to different inputs from environment.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Researchers have built NNs that can do supervised learning, unsupervised learning, reinforced learning.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Implementation of NN algorithms can be done by coprocessing CPU and GPU.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NN’s and machine learning together can be utilize in various application in biomedical.</a:t>
            </a:r>
          </a:p>
        </p:txBody>
      </p:sp>
    </p:spTree>
    <p:extLst>
      <p:ext uri="{BB962C8B-B14F-4D97-AF65-F5344CB8AC3E}">
        <p14:creationId xmlns:p14="http://schemas.microsoft.com/office/powerpoint/2010/main" val="241030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A6688-6750-48E8-BF92-EFCFDD98D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can helps doctors to evaluate the health endanger of patient and then uses the intelligence to develop quality of care, observe and advice patients.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AI arithmetic algorithms and data science can help doctors to make diagnosis better.</a:t>
            </a:r>
          </a:p>
          <a:p>
            <a:r>
              <a:rPr lang="en-IN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Quality of service will be enhanced by implementing AI </a:t>
            </a:r>
            <a:r>
              <a:rPr lang="en-IN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healthcare.</a:t>
            </a:r>
            <a:endParaRPr lang="en-IN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93EBBA-D784-475D-AF77-B45C6689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AI in health care 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9558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420</TotalTime>
  <Words>762</Words>
  <Application>Microsoft Office PowerPoint</Application>
  <PresentationFormat>Widescreen</PresentationFormat>
  <Paragraphs>112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</vt:lpstr>
      <vt:lpstr>Times New Roman</vt:lpstr>
      <vt:lpstr>Tw Cen MT</vt:lpstr>
      <vt:lpstr>Circuit</vt:lpstr>
      <vt:lpstr>Department of computer science mitwpu peace university,pune </vt:lpstr>
      <vt:lpstr>PowerPoint Presentation</vt:lpstr>
      <vt:lpstr>contents</vt:lpstr>
      <vt:lpstr>What  is Artificial intelligence?</vt:lpstr>
      <vt:lpstr>PowerPoint Presentation</vt:lpstr>
      <vt:lpstr>Examples of artificial intelligence</vt:lpstr>
      <vt:lpstr>Examples of artificial intelligence</vt:lpstr>
      <vt:lpstr>Introduction to AI in health care </vt:lpstr>
      <vt:lpstr>Introduction to AI in health care </vt:lpstr>
      <vt:lpstr>Applications of ai in health care</vt:lpstr>
      <vt:lpstr>PowerPoint Presentation</vt:lpstr>
      <vt:lpstr>PowerPoint Presentation</vt:lpstr>
      <vt:lpstr>PowerPoint Presentation</vt:lpstr>
      <vt:lpstr>Disease diagnosis and prediction</vt:lpstr>
      <vt:lpstr>Disease diagnosis and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 in  health care</dc:title>
  <dc:creator>Deep Khadke</dc:creator>
  <cp:lastModifiedBy>pragati umate</cp:lastModifiedBy>
  <cp:revision>23</cp:revision>
  <dcterms:created xsi:type="dcterms:W3CDTF">2021-10-19T08:54:16Z</dcterms:created>
  <dcterms:modified xsi:type="dcterms:W3CDTF">2023-07-12T08:25:26Z</dcterms:modified>
</cp:coreProperties>
</file>